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9" r:id="rId3"/>
    <p:sldId id="260" r:id="rId4"/>
    <p:sldId id="261" r:id="rId5"/>
    <p:sldId id="262" r:id="rId6"/>
    <p:sldId id="263"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4/9/2021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77524AB2-8D81-0349-BDFD-2CF2A2E938A9}"/>
              </a:ext>
            </a:extLst>
          </p:cNvPr>
          <p:cNvSpPr txBox="1"/>
          <p:nvPr/>
        </p:nvSpPr>
        <p:spPr>
          <a:xfrm>
            <a:off x="5180981" y="2518311"/>
            <a:ext cx="1828800" cy="1828800"/>
          </a:xfrm>
          <a:prstGeom prst="rect">
            <a:avLst/>
          </a:prstGeom>
          <a:noFill/>
        </p:spPr>
        <p:txBody>
          <a:bodyPr wrap="square" rtlCol="0">
            <a:spAutoFit/>
          </a:bodyPr>
          <a:lstStyle/>
          <a:p>
            <a:pPr algn="l"/>
            <a:endParaRPr lang="en-US"/>
          </a:p>
        </p:txBody>
      </p:sp>
      <p:sp>
        <p:nvSpPr>
          <p:cNvPr id="4" name="TextBox 3">
            <a:extLst>
              <a:ext uri="{FF2B5EF4-FFF2-40B4-BE49-F238E27FC236}">
                <a16:creationId xmlns:a16="http://schemas.microsoft.com/office/drawing/2014/main" xmlns="" id="{CDF9C7A7-D444-2E43-9432-BDC7F4C2C71D}"/>
              </a:ext>
            </a:extLst>
          </p:cNvPr>
          <p:cNvSpPr txBox="1"/>
          <p:nvPr/>
        </p:nvSpPr>
        <p:spPr>
          <a:xfrm>
            <a:off x="1002599" y="1213008"/>
            <a:ext cx="10186802" cy="3477875"/>
          </a:xfrm>
          <a:prstGeom prst="rect">
            <a:avLst/>
          </a:prstGeom>
          <a:noFill/>
        </p:spPr>
        <p:txBody>
          <a:bodyPr wrap="square" rtlCol="0">
            <a:spAutoFit/>
          </a:bodyPr>
          <a:lstStyle/>
          <a:p>
            <a:pPr algn="ctr"/>
            <a:r>
              <a:rPr lang="en-GB" sz="4400" b="1" dirty="0" err="1">
                <a:latin typeface="Harrington" pitchFamily="82" charset="0"/>
                <a:cs typeface="Cavolini" panose="03000502040302020204" pitchFamily="66" charset="0"/>
              </a:rPr>
              <a:t>Rajarshi</a:t>
            </a:r>
            <a:r>
              <a:rPr lang="en-GB" sz="4400" b="1" dirty="0">
                <a:latin typeface="Harrington" pitchFamily="82" charset="0"/>
                <a:cs typeface="Cavolini" panose="03000502040302020204" pitchFamily="66" charset="0"/>
              </a:rPr>
              <a:t> Shahu </a:t>
            </a:r>
            <a:r>
              <a:rPr lang="en-GB" sz="4400" b="1" dirty="0" err="1">
                <a:latin typeface="Harrington" pitchFamily="82" charset="0"/>
                <a:cs typeface="Cavolini" panose="03000502040302020204" pitchFamily="66" charset="0"/>
              </a:rPr>
              <a:t>Mahavidyalaya</a:t>
            </a:r>
            <a:r>
              <a:rPr lang="en-GB" sz="4400" b="1" dirty="0">
                <a:latin typeface="Harrington" pitchFamily="82" charset="0"/>
                <a:cs typeface="Cavolini" panose="03000502040302020204" pitchFamily="66" charset="0"/>
              </a:rPr>
              <a:t>, </a:t>
            </a:r>
            <a:r>
              <a:rPr lang="en-GB" sz="4400" b="1" dirty="0" err="1">
                <a:latin typeface="Harrington" pitchFamily="82" charset="0"/>
                <a:cs typeface="Cavolini" panose="03000502040302020204" pitchFamily="66" charset="0"/>
              </a:rPr>
              <a:t>Latur</a:t>
            </a:r>
            <a:r>
              <a:rPr lang="en-GB" sz="4400" b="1" dirty="0">
                <a:latin typeface="Harrington" pitchFamily="82" charset="0"/>
                <a:cs typeface="Cavolini" panose="03000502040302020204" pitchFamily="66" charset="0"/>
              </a:rPr>
              <a:t> (Autonomous)</a:t>
            </a:r>
          </a:p>
          <a:p>
            <a:pPr algn="ctr"/>
            <a:r>
              <a:rPr lang="en-GB" sz="4400" b="1" dirty="0">
                <a:latin typeface="Harrington" pitchFamily="82" charset="0"/>
              </a:rPr>
              <a:t>Department Of Commerce </a:t>
            </a:r>
          </a:p>
          <a:p>
            <a:pPr algn="ctr"/>
            <a:r>
              <a:rPr lang="en-GB" sz="4400" b="1" dirty="0">
                <a:latin typeface="Harrington" pitchFamily="82" charset="0"/>
              </a:rPr>
              <a:t>Financial Accounting I</a:t>
            </a:r>
          </a:p>
          <a:p>
            <a:pPr algn="ctr"/>
            <a:r>
              <a:rPr lang="en-GB" sz="4400" b="1" dirty="0" err="1">
                <a:latin typeface="Harrington" pitchFamily="82" charset="0"/>
                <a:cs typeface="Cavolini" panose="03000502040302020204" pitchFamily="66" charset="0"/>
              </a:rPr>
              <a:t>B.Com</a:t>
            </a:r>
            <a:r>
              <a:rPr lang="en-GB" sz="4400" b="1" dirty="0">
                <a:latin typeface="Harrington" pitchFamily="82" charset="0"/>
                <a:cs typeface="Cavolini" panose="03000502040302020204" pitchFamily="66" charset="0"/>
              </a:rPr>
              <a:t> I (</a:t>
            </a:r>
            <a:r>
              <a:rPr lang="en-GB" sz="4400" b="1" dirty="0" err="1">
                <a:latin typeface="Harrington" pitchFamily="82" charset="0"/>
                <a:cs typeface="Cavolini" panose="03000502040302020204" pitchFamily="66" charset="0"/>
              </a:rPr>
              <a:t>Sem</a:t>
            </a:r>
            <a:r>
              <a:rPr lang="en-GB" sz="4400" b="1" dirty="0">
                <a:latin typeface="Harrington" pitchFamily="82" charset="0"/>
                <a:cs typeface="Cavolini" panose="03000502040302020204" pitchFamily="66" charset="0"/>
              </a:rPr>
              <a:t> I)</a:t>
            </a:r>
          </a:p>
        </p:txBody>
      </p:sp>
      <p:sp>
        <p:nvSpPr>
          <p:cNvPr id="7" name="TextBox 6">
            <a:extLst>
              <a:ext uri="{FF2B5EF4-FFF2-40B4-BE49-F238E27FC236}">
                <a16:creationId xmlns:a16="http://schemas.microsoft.com/office/drawing/2014/main" xmlns="" id="{1582AECA-1022-284D-84BB-BD4D83743E44}"/>
              </a:ext>
            </a:extLst>
          </p:cNvPr>
          <p:cNvSpPr txBox="1"/>
          <p:nvPr/>
        </p:nvSpPr>
        <p:spPr>
          <a:xfrm>
            <a:off x="7371112" y="5167938"/>
            <a:ext cx="3595009" cy="954107"/>
          </a:xfrm>
          <a:prstGeom prst="rect">
            <a:avLst/>
          </a:prstGeom>
          <a:noFill/>
        </p:spPr>
        <p:txBody>
          <a:bodyPr wrap="square" rtlCol="0">
            <a:spAutoFit/>
          </a:bodyPr>
          <a:lstStyle/>
          <a:p>
            <a:pPr algn="l"/>
            <a:r>
              <a:rPr lang="en-GB" sz="2800" b="1" dirty="0" smtClean="0">
                <a:latin typeface="Cavolini" panose="03000502040302020204" pitchFamily="66" charset="0"/>
                <a:cs typeface="Cavolini" panose="03000502040302020204" pitchFamily="66" charset="0"/>
              </a:rPr>
              <a:t>Miss. S</a:t>
            </a:r>
            <a:r>
              <a:rPr lang="en-GB" sz="2800" b="1" dirty="0">
                <a:latin typeface="Cavolini" panose="03000502040302020204" pitchFamily="66" charset="0"/>
                <a:cs typeface="Cavolini" panose="03000502040302020204" pitchFamily="66" charset="0"/>
              </a:rPr>
              <a:t>. N. </a:t>
            </a:r>
            <a:r>
              <a:rPr lang="en-GB" sz="2800" b="1" dirty="0" err="1">
                <a:latin typeface="Cavolini" panose="03000502040302020204" pitchFamily="66" charset="0"/>
                <a:cs typeface="Cavolini" panose="03000502040302020204" pitchFamily="66" charset="0"/>
              </a:rPr>
              <a:t>Bagwan</a:t>
            </a:r>
            <a:r>
              <a:rPr lang="en-GB" sz="2800" b="1" dirty="0">
                <a:latin typeface="Cavolini" panose="03000502040302020204" pitchFamily="66" charset="0"/>
                <a:cs typeface="Cavolini" panose="03000502040302020204" pitchFamily="66" charset="0"/>
              </a:rPr>
              <a:t> </a:t>
            </a:r>
          </a:p>
          <a:p>
            <a:pPr algn="l"/>
            <a:r>
              <a:rPr lang="en-GB" sz="2800" b="1" dirty="0">
                <a:latin typeface="Cavolini" panose="03000502040302020204" pitchFamily="66" charset="0"/>
                <a:cs typeface="Cavolini" panose="03000502040302020204" pitchFamily="66" charset="0"/>
              </a:rPr>
              <a:t>M</a:t>
            </a:r>
            <a:r>
              <a:rPr lang="en-GB" sz="2800" b="1" dirty="0" smtClean="0">
                <a:latin typeface="Cavolini" panose="03000502040302020204" pitchFamily="66" charset="0"/>
                <a:cs typeface="Cavolini" panose="03000502040302020204" pitchFamily="66" charset="0"/>
              </a:rPr>
              <a:t>. Com., </a:t>
            </a:r>
            <a:r>
              <a:rPr lang="en-GB" sz="2800" b="1" dirty="0">
                <a:latin typeface="Cavolini" panose="03000502040302020204" pitchFamily="66" charset="0"/>
                <a:cs typeface="Cavolini" panose="03000502040302020204" pitchFamily="66" charset="0"/>
              </a:rPr>
              <a:t>NET, SET.</a:t>
            </a:r>
          </a:p>
        </p:txBody>
      </p:sp>
    </p:spTree>
    <p:extLst>
      <p:ext uri="{BB962C8B-B14F-4D97-AF65-F5344CB8AC3E}">
        <p14:creationId xmlns:p14="http://schemas.microsoft.com/office/powerpoint/2010/main" xmlns="" val="2426634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ED323C38-5883-7143-912A-C26A3411CDD4}"/>
              </a:ext>
            </a:extLst>
          </p:cNvPr>
          <p:cNvSpPr txBox="1"/>
          <p:nvPr/>
        </p:nvSpPr>
        <p:spPr>
          <a:xfrm>
            <a:off x="1911185" y="1397674"/>
            <a:ext cx="9036379" cy="4062651"/>
          </a:xfrm>
          <a:prstGeom prst="rect">
            <a:avLst/>
          </a:prstGeom>
          <a:noFill/>
        </p:spPr>
        <p:txBody>
          <a:bodyPr wrap="square" rtlCol="0">
            <a:spAutoFit/>
          </a:bodyPr>
          <a:lstStyle/>
          <a:p>
            <a:pPr algn="ctr"/>
            <a:r>
              <a:rPr lang="en-GB" sz="2400" b="1">
                <a:effectLst/>
                <a:latin typeface="Times New Roman" panose="02020603050405020304" pitchFamily="18" charset="0"/>
                <a:ea typeface="Times New Roman" panose="02020603050405020304" pitchFamily="18" charset="0"/>
                <a:cs typeface="Times New Roman" panose="02020603050405020304" pitchFamily="18" charset="0"/>
              </a:rPr>
              <a:t>Introduction to Accountancy</a:t>
            </a:r>
          </a:p>
          <a:p>
            <a:pPr algn="ct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pPr lvl="0"/>
            <a:r>
              <a:rPr lang="en-GB" sz="2400" b="1">
                <a:effectLst/>
                <a:latin typeface="Times New Roman" panose="02020603050405020304" pitchFamily="18" charset="0"/>
                <a:ea typeface="Times New Roman" panose="02020603050405020304" pitchFamily="18" charset="0"/>
                <a:cs typeface="Times New Roman" panose="02020603050405020304" pitchFamily="18" charset="0"/>
              </a:rPr>
              <a:t>Introduction </a:t>
            </a:r>
          </a:p>
          <a:p>
            <a:pPr lvl="0"/>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In all activities and in all organisations which require money and other economic resources accounting is required to account for these resources. </a:t>
            </a:r>
          </a:p>
          <a:p>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In other words ,wherever money resource is involved accounting is required to account for it.</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en-US"/>
          </a:p>
        </p:txBody>
      </p:sp>
    </p:spTree>
    <p:extLst>
      <p:ext uri="{BB962C8B-B14F-4D97-AF65-F5344CB8AC3E}">
        <p14:creationId xmlns:p14="http://schemas.microsoft.com/office/powerpoint/2010/main" xmlns="" val="3446888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EC3BC909-8333-494A-81B6-C734B34766C6}"/>
              </a:ext>
            </a:extLst>
          </p:cNvPr>
          <p:cNvSpPr txBox="1"/>
          <p:nvPr/>
        </p:nvSpPr>
        <p:spPr>
          <a:xfrm>
            <a:off x="1599071" y="612844"/>
            <a:ext cx="9663932" cy="5632311"/>
          </a:xfrm>
          <a:prstGeom prst="rect">
            <a:avLst/>
          </a:prstGeom>
          <a:noFill/>
        </p:spPr>
        <p:txBody>
          <a:bodyPr wrap="square" rtlCol="0">
            <a:spAutoFit/>
          </a:bodyPr>
          <a:lstStyle/>
          <a:p>
            <a:pPr lvl="0" algn="ctr"/>
            <a:r>
              <a:rPr lang="en-GB" sz="2400" b="1">
                <a:effectLst/>
                <a:latin typeface="Times New Roman" panose="02020603050405020304" pitchFamily="18" charset="0"/>
                <a:ea typeface="Times New Roman" panose="02020603050405020304" pitchFamily="18" charset="0"/>
                <a:cs typeface="Times New Roman" panose="02020603050405020304" pitchFamily="18" charset="0"/>
              </a:rPr>
              <a:t>Meaning and Definition </a:t>
            </a:r>
          </a:p>
          <a:p>
            <a:pPr lvl="0"/>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pPr lvl="0"/>
            <a:r>
              <a:rPr lang="en-GB" sz="2400" b="1">
                <a:effectLst/>
                <a:latin typeface="Times New Roman" panose="02020603050405020304" pitchFamily="18" charset="0"/>
                <a:ea typeface="Times New Roman" panose="02020603050405020304" pitchFamily="18" charset="0"/>
                <a:cs typeface="Times New Roman" panose="02020603050405020304" pitchFamily="18" charset="0"/>
              </a:rPr>
              <a:t>Bookkeeping </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Bookkeeping is a process of recording business transaction in the books of accounts in very systematic manner.</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According to</a:t>
            </a:r>
            <a:r>
              <a:rPr lang="en-GB" sz="2400" b="1">
                <a:effectLst/>
                <a:latin typeface="Times New Roman" panose="02020603050405020304" pitchFamily="18" charset="0"/>
                <a:ea typeface="Times New Roman" panose="02020603050405020304" pitchFamily="18" charset="0"/>
                <a:cs typeface="Times New Roman" panose="02020603050405020304" pitchFamily="18" charset="0"/>
              </a:rPr>
              <a:t> J. R. Batliboi,</a:t>
            </a:r>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 “bookkeeping is an art of recording business dealings in a set of books”</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pPr lvl="0"/>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pPr lvl="0"/>
            <a:r>
              <a:rPr lang="en-GB" sz="2400" b="1">
                <a:effectLst/>
                <a:latin typeface="Times New Roman" panose="02020603050405020304" pitchFamily="18" charset="0"/>
                <a:ea typeface="Times New Roman" panose="02020603050405020304" pitchFamily="18" charset="0"/>
                <a:cs typeface="Times New Roman" panose="02020603050405020304" pitchFamily="18" charset="0"/>
              </a:rPr>
              <a:t>Accountancy </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Accountancy refers to a systematic knowledge of accounting. It explains ‘why to do’ and ‘how to do’ of various aspects of accounting. It tells us why and how to prepare the books of accounts and how to summarise the accounting information and communicate it to the interested parties.</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2400">
                <a:effectLst/>
                <a:latin typeface="Times New Roman" panose="02020603050405020304" pitchFamily="18" charset="0"/>
                <a:ea typeface="Times New Roman" panose="02020603050405020304" pitchFamily="18" charset="0"/>
              </a:rPr>
              <a:t>According to </a:t>
            </a:r>
            <a:r>
              <a:rPr lang="en-GB" sz="2400" b="1">
                <a:effectLst/>
                <a:latin typeface="Times New Roman" panose="02020603050405020304" pitchFamily="18" charset="0"/>
                <a:ea typeface="Times New Roman" panose="02020603050405020304" pitchFamily="18" charset="0"/>
              </a:rPr>
              <a:t>Kohler,</a:t>
            </a:r>
            <a:r>
              <a:rPr lang="en-GB" sz="2400">
                <a:effectLst/>
                <a:latin typeface="Times New Roman" panose="02020603050405020304" pitchFamily="18" charset="0"/>
                <a:ea typeface="Times New Roman" panose="02020603050405020304" pitchFamily="18" charset="0"/>
              </a:rPr>
              <a:t> “Accountancy refers to the entire body of theory and process of accounting”.</a:t>
            </a:r>
            <a:endParaRPr lang="en-US" sz="2400"/>
          </a:p>
        </p:txBody>
      </p:sp>
    </p:spTree>
    <p:extLst>
      <p:ext uri="{BB962C8B-B14F-4D97-AF65-F5344CB8AC3E}">
        <p14:creationId xmlns:p14="http://schemas.microsoft.com/office/powerpoint/2010/main" xmlns="" val="770891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9E5581A3-3999-D842-BF43-A8DEEF148737}"/>
              </a:ext>
            </a:extLst>
          </p:cNvPr>
          <p:cNvSpPr txBox="1"/>
          <p:nvPr/>
        </p:nvSpPr>
        <p:spPr>
          <a:xfrm>
            <a:off x="2133849" y="853541"/>
            <a:ext cx="9017823" cy="4154984"/>
          </a:xfrm>
          <a:prstGeom prst="rect">
            <a:avLst/>
          </a:prstGeom>
          <a:noFill/>
        </p:spPr>
        <p:txBody>
          <a:bodyPr wrap="square" rtlCol="0">
            <a:spAutoFit/>
          </a:bodyPr>
          <a:lstStyle/>
          <a:p>
            <a:pPr lvl="0"/>
            <a:r>
              <a:rPr lang="en-GB" sz="2400" b="1">
                <a:effectLst/>
                <a:latin typeface="Times New Roman" panose="02020603050405020304" pitchFamily="18" charset="0"/>
                <a:ea typeface="Times New Roman" panose="02020603050405020304" pitchFamily="18" charset="0"/>
                <a:cs typeface="Times New Roman" panose="02020603050405020304" pitchFamily="18" charset="0"/>
              </a:rPr>
              <a:t>Accounting</a:t>
            </a:r>
          </a:p>
          <a:p>
            <a:pPr lvl="0"/>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Accounting is often called as a language of a business. The basic function of any language is to serve as a means of communication accounting is also serve this function by communicating information to the users.</a:t>
            </a:r>
          </a:p>
          <a:p>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According to </a:t>
            </a:r>
            <a:r>
              <a:rPr lang="en-GB" sz="2400" b="1">
                <a:effectLst/>
                <a:latin typeface="Times New Roman" panose="02020603050405020304" pitchFamily="18" charset="0"/>
                <a:ea typeface="Times New Roman" panose="02020603050405020304" pitchFamily="18" charset="0"/>
                <a:cs typeface="Times New Roman" panose="02020603050405020304" pitchFamily="18" charset="0"/>
              </a:rPr>
              <a:t>American Accounting Association, 1966, </a:t>
            </a:r>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“Accounting is the process of identifying, measuring, and communicating economic information to permit informed judgements and decisions by uses of information.”</a:t>
            </a:r>
            <a:endParaRPr lang="en-US" sz="2400"/>
          </a:p>
        </p:txBody>
      </p:sp>
    </p:spTree>
    <p:extLst>
      <p:ext uri="{BB962C8B-B14F-4D97-AF65-F5344CB8AC3E}">
        <p14:creationId xmlns:p14="http://schemas.microsoft.com/office/powerpoint/2010/main" xmlns="" val="4209961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037473F-A1EB-BC4C-BBF2-808215B8DB6F}"/>
              </a:ext>
            </a:extLst>
          </p:cNvPr>
          <p:cNvSpPr txBox="1"/>
          <p:nvPr/>
        </p:nvSpPr>
        <p:spPr>
          <a:xfrm>
            <a:off x="2143743" y="474345"/>
            <a:ext cx="7904513" cy="5909310"/>
          </a:xfrm>
          <a:prstGeom prst="rect">
            <a:avLst/>
          </a:prstGeom>
          <a:noFill/>
        </p:spPr>
        <p:txBody>
          <a:bodyPr wrap="square" rtlCol="0">
            <a:spAutoFit/>
          </a:bodyPr>
          <a:lstStyle/>
          <a:p>
            <a:pPr lvl="0" algn="ctr"/>
            <a:r>
              <a:rPr lang="en-GB" sz="2400" b="1">
                <a:effectLst/>
                <a:latin typeface="Times New Roman" panose="02020603050405020304" pitchFamily="18" charset="0"/>
                <a:ea typeface="Times New Roman" panose="02020603050405020304" pitchFamily="18" charset="0"/>
                <a:cs typeface="Times New Roman" panose="02020603050405020304" pitchFamily="18" charset="0"/>
              </a:rPr>
              <a:t>Objectives of Accounting </a:t>
            </a:r>
          </a:p>
          <a:p>
            <a:pPr lvl="0" algn="ct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To keep systematic records</a:t>
            </a:r>
          </a:p>
          <a:p>
            <a:pPr marL="342900" lvl="0" indent="-342900">
              <a:buFont typeface="+mj-lt"/>
              <a:buAutoNum type="arabicPeriod"/>
            </a:pP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To protect business properties</a:t>
            </a:r>
          </a:p>
          <a:p>
            <a:pPr marL="342900" lvl="0" indent="-342900">
              <a:buFont typeface="+mj-lt"/>
              <a:buAutoNum type="arabicPeriod"/>
            </a:pP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To ascertain the operational profit or loss</a:t>
            </a:r>
          </a:p>
          <a:p>
            <a:pPr marL="342900" lvl="0" indent="-342900">
              <a:buFont typeface="+mj-lt"/>
              <a:buAutoNum type="arabicPeriod"/>
            </a:pP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To ascertain the financial position of the business</a:t>
            </a:r>
          </a:p>
          <a:p>
            <a:pPr marL="342900" lvl="0" indent="-342900">
              <a:buFont typeface="+mj-lt"/>
              <a:buAutoNum type="arabicPeriod"/>
            </a:pP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To facilitate rational decision making</a:t>
            </a:r>
          </a:p>
          <a:p>
            <a:pPr marL="342900" lvl="0" indent="-342900">
              <a:buFont typeface="+mj-lt"/>
              <a:buAutoNum type="arabicPeriod"/>
            </a:pP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To communicate the results</a:t>
            </a:r>
          </a:p>
          <a:p>
            <a:pPr marL="342900" lvl="0" indent="-342900">
              <a:buFont typeface="+mj-lt"/>
              <a:buAutoNum type="arabicPeriod"/>
            </a:pP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To meet legal requirements</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en-US"/>
          </a:p>
        </p:txBody>
      </p:sp>
    </p:spTree>
    <p:extLst>
      <p:ext uri="{BB962C8B-B14F-4D97-AF65-F5344CB8AC3E}">
        <p14:creationId xmlns:p14="http://schemas.microsoft.com/office/powerpoint/2010/main" xmlns="" val="3354163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B277273-655D-6F4D-8BD9-33FF489F2810}"/>
              </a:ext>
            </a:extLst>
          </p:cNvPr>
          <p:cNvSpPr txBox="1"/>
          <p:nvPr/>
        </p:nvSpPr>
        <p:spPr>
          <a:xfrm>
            <a:off x="2449289" y="1028343"/>
            <a:ext cx="7700404" cy="4801314"/>
          </a:xfrm>
          <a:prstGeom prst="rect">
            <a:avLst/>
          </a:prstGeom>
          <a:noFill/>
        </p:spPr>
        <p:txBody>
          <a:bodyPr wrap="square" rtlCol="0">
            <a:spAutoFit/>
          </a:bodyPr>
          <a:lstStyle/>
          <a:p>
            <a:pPr lvl="0" algn="ctr"/>
            <a:r>
              <a:rPr lang="en-GB" sz="2400" b="1">
                <a:effectLst/>
                <a:latin typeface="Times New Roman" panose="02020603050405020304" pitchFamily="18" charset="0"/>
                <a:ea typeface="Times New Roman" panose="02020603050405020304" pitchFamily="18" charset="0"/>
                <a:cs typeface="Times New Roman" panose="02020603050405020304" pitchFamily="18" charset="0"/>
              </a:rPr>
              <a:t>Rules of Debit and Credit </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pPr lvl="0"/>
            <a:r>
              <a:rPr lang="en-GB" sz="2400" b="1">
                <a:effectLst/>
                <a:latin typeface="Times New Roman" panose="02020603050405020304" pitchFamily="18" charset="0"/>
                <a:ea typeface="Times New Roman" panose="02020603050405020304" pitchFamily="18" charset="0"/>
                <a:cs typeface="Times New Roman" panose="02020603050405020304" pitchFamily="18" charset="0"/>
              </a:rPr>
              <a:t>Personal Accounts </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Debit the Receiver</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Credit the Giver</a:t>
            </a:r>
          </a:p>
          <a:p>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pPr lvl="0"/>
            <a:r>
              <a:rPr lang="en-GB" sz="2400" b="1">
                <a:effectLst/>
                <a:latin typeface="Times New Roman" panose="02020603050405020304" pitchFamily="18" charset="0"/>
                <a:ea typeface="Times New Roman" panose="02020603050405020304" pitchFamily="18" charset="0"/>
                <a:cs typeface="Times New Roman" panose="02020603050405020304" pitchFamily="18" charset="0"/>
              </a:rPr>
              <a:t>Real Accounts </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Debit what comes in</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Credit what goes out</a:t>
            </a:r>
          </a:p>
          <a:p>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pPr lvl="0"/>
            <a:r>
              <a:rPr lang="en-GB" sz="2400" b="1">
                <a:effectLst/>
                <a:latin typeface="Times New Roman" panose="02020603050405020304" pitchFamily="18" charset="0"/>
                <a:ea typeface="Times New Roman" panose="02020603050405020304" pitchFamily="18" charset="0"/>
                <a:cs typeface="Times New Roman" panose="02020603050405020304" pitchFamily="18" charset="0"/>
              </a:rPr>
              <a:t>Nominal Accounts </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Debit all expenses and losses</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2400">
                <a:effectLst/>
                <a:latin typeface="Times New Roman" panose="02020603050405020304" pitchFamily="18" charset="0"/>
                <a:ea typeface="Times New Roman" panose="02020603050405020304" pitchFamily="18" charset="0"/>
                <a:cs typeface="Times New Roman" panose="02020603050405020304" pitchFamily="18" charset="0"/>
              </a:rPr>
              <a:t>Credit all incomes and gains</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en-US"/>
          </a:p>
        </p:txBody>
      </p:sp>
    </p:spTree>
    <p:extLst>
      <p:ext uri="{BB962C8B-B14F-4D97-AF65-F5344CB8AC3E}">
        <p14:creationId xmlns:p14="http://schemas.microsoft.com/office/powerpoint/2010/main" xmlns="" val="1824431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EE5BE36-B88D-F440-A81E-C93206A9672D}"/>
              </a:ext>
            </a:extLst>
          </p:cNvPr>
          <p:cNvSpPr txBox="1"/>
          <p:nvPr/>
        </p:nvSpPr>
        <p:spPr>
          <a:xfrm>
            <a:off x="4564578" y="2666751"/>
            <a:ext cx="3711039" cy="1107996"/>
          </a:xfrm>
          <a:prstGeom prst="rect">
            <a:avLst/>
          </a:prstGeom>
          <a:noFill/>
        </p:spPr>
        <p:txBody>
          <a:bodyPr wrap="square" rtlCol="0">
            <a:spAutoFit/>
          </a:bodyPr>
          <a:lstStyle/>
          <a:p>
            <a:pPr algn="l"/>
            <a:r>
              <a:rPr lang="en-GB" sz="6600" b="1">
                <a:latin typeface="Edwardian Script ITC" panose="030303020407070D0804" pitchFamily="66" charset="0"/>
              </a:rPr>
              <a:t>Thank You </a:t>
            </a:r>
            <a:endParaRPr lang="en-US" sz="6600"/>
          </a:p>
        </p:txBody>
      </p:sp>
    </p:spTree>
    <p:extLst>
      <p:ext uri="{BB962C8B-B14F-4D97-AF65-F5344CB8AC3E}">
        <p14:creationId xmlns:p14="http://schemas.microsoft.com/office/powerpoint/2010/main" xmlns="" val="153574517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0</TotalTime>
  <Words>346</Words>
  <Application>Microsoft Office PowerPoint</Application>
  <PresentationFormat>Custom</PresentationFormat>
  <Paragraphs>55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Wisp</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919665157222</dc:creator>
  <cp:lastModifiedBy>pc8</cp:lastModifiedBy>
  <cp:revision>4</cp:revision>
  <dcterms:created xsi:type="dcterms:W3CDTF">2021-04-09T09:27:41Z</dcterms:created>
  <dcterms:modified xsi:type="dcterms:W3CDTF">2021-04-09T11:17:15Z</dcterms:modified>
</cp:coreProperties>
</file>